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Meta-Learning Physics-Informed Neural Networks for Few-Shot Parameter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Brandon Yee¹, Wilson Collins¹, Benjamin Pellegrini¹, Caden Wang²</a:t>
            </a:r>
          </a:p>
          <a:p>
            <a:r>
              <a:t>    </a:t>
            </a:r>
          </a:p>
          <a:p>
            <a:r>
              <a:t>¹ Yee Collins Research Group</a:t>
            </a:r>
          </a:p>
          <a:p>
            <a:r>
              <a:t>² Department of Computer Science, New York University</a:t>
            </a:r>
          </a:p>
          <a:p/>
          <a:p>
            <a:r>
              <a:t>GitHub: https://github.com/YCRG-Labs/meta-pinn</a:t>
            </a:r>
          </a:p>
          <a:p/>
          <a:p>
            <a:r>
              <a:t>AAAI 2026</a:t>
            </a:r>
          </a:p>
        </p:txBody>
      </p:sp>
      <p:pic>
        <p:nvPicPr>
          <p:cNvPr id="4" name="Picture 3" descr="title_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Theoretical Convergence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Mathematical Analysis of Framework: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Under standard assumptions:</a:t>
            </a:r>
          </a:p>
          <a:p>
            <a:pPr>
              <a:defRPr sz="1600">
                <a:latin typeface="Calibri"/>
              </a:defRPr>
            </a:pPr>
            <a:r>
              <a:t>• Loss function L-Lipschitz continuous with L ≤ C₁</a:t>
            </a:r>
          </a:p>
          <a:p>
            <a:pPr>
              <a:defRPr sz="1600">
                <a:latin typeface="Calibri"/>
              </a:defRPr>
            </a:pPr>
            <a:r>
              <a:t>• Gradient variance bounded by σ² ≤ C₂</a:t>
            </a:r>
          </a:p>
          <a:p>
            <a:pPr>
              <a:defRPr sz="1600">
                <a:latin typeface="Calibri"/>
              </a:defRPr>
            </a:pPr>
            <a:r>
              <a:t>• Physics constraints μ-strongly convex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Convergence rate:</a:t>
            </a:r>
          </a:p>
          <a:p>
            <a:pPr>
              <a:defRPr sz="1600">
                <a:latin typeface="Calibri"/>
              </a:defRPr>
            </a:pPr>
            <a:r>
              <a:t>E[|∇L(θ_T)|²] ≤ C₁/T + C₂√(log T/T)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where C₁ = L²_data + λ²L²_physics/μ</a:t>
            </a:r>
          </a:p>
        </p:txBody>
      </p:sp>
      <p:pic>
        <p:nvPicPr>
          <p:cNvPr id="4" name="Picture 3" descr="theoretical_converg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Complexity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Theoretical Sample Efficiency: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To achieve ε-accuracy with probability 1-δ:</a:t>
            </a:r>
          </a:p>
          <a:p>
            <a:pPr>
              <a:defRPr sz="1600">
                <a:latin typeface="Calibri"/>
              </a:defRPr>
            </a:pPr>
            <a:r>
              <a:t>N = O(d log(1/δ) / [ε²(1 + γ)])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• Standard complexity: O(d log(1/δ)/ε²)</a:t>
            </a:r>
          </a:p>
          <a:p>
            <a:pPr>
              <a:defRPr sz="1600">
                <a:latin typeface="Calibri"/>
              </a:defRPr>
            </a:pPr>
            <a:r>
              <a:t>• Physics benefit: Factor (1 + γ) improvement where γ &gt; 0</a:t>
            </a:r>
          </a:p>
          <a:p>
            <a:pPr>
              <a:defRPr sz="1600">
                <a:latin typeface="Calibri"/>
              </a:defRPr>
            </a:pPr>
            <a:r>
              <a:t>• Dimension d: Effective problem dimension</a:t>
            </a:r>
          </a:p>
          <a:p>
            <a:pPr>
              <a:defRPr sz="1600">
                <a:latin typeface="Calibri"/>
              </a:defRPr>
            </a:pPr>
            <a:r>
              <a:t>• Physics regularization reduces required sample size</a:t>
            </a:r>
          </a:p>
        </p:txBody>
      </p:sp>
      <p:pic>
        <p:nvPicPr>
          <p:cNvPr id="4" name="Picture 3" descr="sample_complex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Experimental Setup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Comprehensive Evaluation on Fluid Dynamics: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Problem classes:</a:t>
            </a:r>
          </a:p>
          <a:p>
            <a:pPr>
              <a:defRPr sz="1600">
                <a:latin typeface="Calibri"/>
              </a:defRPr>
            </a:pPr>
            <a:r>
              <a:t>• Navier-Stokes equations with Reynolds numbers 100-1000</a:t>
            </a:r>
          </a:p>
          <a:p>
            <a:pPr>
              <a:defRPr sz="1600">
                <a:latin typeface="Calibri"/>
              </a:defRPr>
            </a:pPr>
            <a:r>
              <a:t>• Heat transfer with varying boundary conditions</a:t>
            </a:r>
          </a:p>
          <a:p>
            <a:pPr>
              <a:defRPr sz="1600">
                <a:latin typeface="Calibri"/>
              </a:defRPr>
            </a:pPr>
            <a:r>
              <a:t>• Burgers equation variants with different viscosity parameters</a:t>
            </a:r>
          </a:p>
          <a:p>
            <a:pPr>
              <a:defRPr sz="1600">
                <a:latin typeface="Calibri"/>
              </a:defRPr>
            </a:pPr>
            <a:r>
              <a:t>• Lid-driven cavity problems with varying geometries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Dataset structure:</a:t>
            </a:r>
          </a:p>
          <a:p>
            <a:pPr>
              <a:defRPr sz="1600">
                <a:latin typeface="Calibri"/>
              </a:defRPr>
            </a:pPr>
            <a:r>
              <a:t>• 200 training tasks and 50 test tasks per problem class</a:t>
            </a:r>
          </a:p>
          <a:p>
            <a:pPr>
              <a:defRPr sz="1600">
                <a:latin typeface="Calibri"/>
              </a:defRPr>
            </a:pPr>
            <a:r>
              <a:t>• 20-100 data points per task for adaptation</a:t>
            </a:r>
          </a:p>
          <a:p>
            <a:pPr>
              <a:defRPr sz="1600">
                <a:latin typeface="Calibri"/>
              </a:defRPr>
            </a:pPr>
            <a:r>
              <a:t>• Realistic few-shot scenarios for computational physics</a:t>
            </a:r>
          </a:p>
        </p:txBody>
      </p:sp>
      <p:pic>
        <p:nvPicPr>
          <p:cNvPr id="4" name="Picture 3" descr="experimental_set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Statistical Analysis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Rigorous Statistical Validation: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Analysis framework:</a:t>
            </a:r>
          </a:p>
          <a:p>
            <a:pPr>
              <a:defRPr sz="1600">
                <a:latin typeface="Calibri"/>
              </a:defRPr>
            </a:pPr>
            <a:r>
              <a:t>• Python 3.9 with NumPy, PyTorch, SciPy</a:t>
            </a:r>
          </a:p>
          <a:p>
            <a:pPr>
              <a:defRPr sz="1600">
                <a:latin typeface="Calibri"/>
              </a:defRPr>
            </a:pPr>
            <a:r>
              <a:t>• Significance level α = 0.05 with Bonferroni correction</a:t>
            </a:r>
          </a:p>
          <a:p>
            <a:pPr>
              <a:defRPr sz="1600">
                <a:latin typeface="Calibri"/>
              </a:defRPr>
            </a:pPr>
            <a:r>
              <a:t>• Effect sizes calculated using Cohen's d</a:t>
            </a:r>
          </a:p>
          <a:p>
            <a:pPr>
              <a:defRPr sz="1600">
                <a:latin typeface="Calibri"/>
              </a:defRPr>
            </a:pPr>
            <a:r>
              <a:t>• Power analysis with β = 0.8 for sample size calculations</a:t>
            </a:r>
          </a:p>
          <a:p>
            <a:pPr>
              <a:defRPr sz="1600">
                <a:latin typeface="Calibri"/>
              </a:defRPr>
            </a:pPr>
            <a:r>
              <a:t>• Bootstrap resampling with 1000 iterations for confidence intervals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Statistical tests:</a:t>
            </a:r>
          </a:p>
          <a:p>
            <a:pPr>
              <a:defRPr sz="1600">
                <a:latin typeface="Calibri"/>
              </a:defRPr>
            </a:pPr>
            <a:r>
              <a:t>• Two-tailed t-tests for group comparisons</a:t>
            </a:r>
          </a:p>
          <a:p>
            <a:pPr>
              <a:defRPr sz="1600">
                <a:latin typeface="Calibri"/>
              </a:defRPr>
            </a:pPr>
            <a:r>
              <a:t>• ANOVA with post-hoc Tukey tests where appropriate</a:t>
            </a:r>
          </a:p>
        </p:txBody>
      </p:sp>
      <p:pic>
        <p:nvPicPr>
          <p:cNvPr id="4" name="Picture 3" descr="statistical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Main 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Physics-Informed Meta-Learning Significantly Outperforms Baselines:</a:t>
            </a:r>
          </a:p>
          <a:p/>
          <a:p>
            <a:r>
              <a:t>Key findings:</a:t>
            </a:r>
          </a:p>
          <a:p>
            <a:r>
              <a:t>• 92.4% validation accuracy (SD = 4.2%, 95% CI [88.2%, 96.6%])</a:t>
            </a:r>
          </a:p>
          <a:p>
            <a:r>
              <a:t>• 83.0% for Transfer PINN baseline (p &lt; 0.001, Cohen's d = 2.1)</a:t>
            </a:r>
          </a:p>
          <a:p>
            <a:r>
              <a:t>• 15% improvement in generalization performance</a:t>
            </a:r>
          </a:p>
          <a:p>
            <a:r>
              <a:t>• 3× fewer adaptation steps (50 vs 150 steps)</a:t>
            </a:r>
          </a:p>
          <a:p/>
          <a:p>
            <a:r>
              <a:t>Statistical significance:</a:t>
            </a:r>
          </a:p>
          <a:p>
            <a:r>
              <a:t>• t(49) = 22.5, p &lt; 0.001 vs Transfer PINN baseline</a:t>
            </a:r>
          </a:p>
          <a:p>
            <a:r>
              <a:t>• Large effect size (Cohen's d = 2.1) indicates practical significance</a:t>
            </a:r>
          </a:p>
        </p:txBody>
      </p:sp>
      <p:pic>
        <p:nvPicPr>
          <p:cNvPr id="4" name="Picture 3" descr="main_experimental_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8288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Detailed Performance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Performance Across Different Shot Settings: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Method          5-shot    10-shot   20-shot   Steps   Validation Acc.</a:t>
            </a:r>
          </a:p>
          <a:p>
            <a:pPr>
              <a:defRPr sz="1600">
                <a:latin typeface="Calibri"/>
              </a:defRPr>
            </a:pPr>
            <a:r>
              <a:t>Standard PINN   0.654±0.089  0.721±0.076  0.783±0.065   500     0.783</a:t>
            </a:r>
          </a:p>
          <a:p>
            <a:pPr>
              <a:defRPr sz="1600">
                <a:latin typeface="Calibri"/>
              </a:defRPr>
            </a:pPr>
            <a:r>
              <a:t>Transfer PINN   0.712±0.082  0.768±0.071  0.824±0.058   150     0.824</a:t>
            </a:r>
          </a:p>
          <a:p>
            <a:pPr>
              <a:defRPr sz="1600">
                <a:latin typeface="Calibri"/>
              </a:defRPr>
            </a:pPr>
            <a:r>
              <a:t>MAML           0.698±0.091  0.745±0.083  0.801±0.072   100     0.801</a:t>
            </a:r>
          </a:p>
          <a:p>
            <a:pPr>
              <a:defRPr sz="1600">
                <a:latin typeface="Calibri"/>
              </a:defRPr>
            </a:pPr>
            <a:r>
              <a:t>PI-MAML (Ours) 0.847±0.052  0.891±0.048  0.922±0.041    50     0.922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Key insights:</a:t>
            </a:r>
          </a:p>
          <a:p>
            <a:pPr>
              <a:defRPr sz="1600">
                <a:latin typeface="Calibri"/>
              </a:defRPr>
            </a:pPr>
            <a:r>
              <a:t>• Consistent improvement across all few-shot settings</a:t>
            </a:r>
          </a:p>
          <a:p>
            <a:pPr>
              <a:defRPr sz="1600">
                <a:latin typeface="Calibri"/>
              </a:defRPr>
            </a:pPr>
            <a:r>
              <a:t>• Performance gap increases with more adaptation data</a:t>
            </a:r>
          </a:p>
          <a:p>
            <a:pPr>
              <a:defRPr sz="1600">
                <a:latin typeface="Calibri"/>
              </a:defRPr>
            </a:pPr>
            <a:r>
              <a:t>• Substantial improvement even in very few-shot (5-shot) scenarios</a:t>
            </a:r>
          </a:p>
        </p:txBody>
      </p:sp>
      <p:pic>
        <p:nvPicPr>
          <p:cNvPr id="4" name="Picture 3" descr="performance_break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Physics Discovery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Automated Discovery Identifies Key Physical Relationships: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Discovery accuracies:</a:t>
            </a:r>
          </a:p>
          <a:p>
            <a:pPr>
              <a:defRPr sz="1600">
                <a:latin typeface="Calibri"/>
              </a:defRPr>
            </a:pPr>
            <a:r>
              <a:t>• Reynolds number dependence: 94% ± 3% (95% CI [91%-97%])</a:t>
            </a:r>
          </a:p>
          <a:p>
            <a:pPr>
              <a:defRPr sz="1600">
                <a:latin typeface="Calibri"/>
              </a:defRPr>
            </a:pPr>
            <a:r>
              <a:t>• Pressure-velocity coupling: 91% ± 4% (95% CI [87%-95%])</a:t>
            </a:r>
          </a:p>
          <a:p>
            <a:pPr>
              <a:defRPr sz="1600">
                <a:latin typeface="Calibri"/>
              </a:defRPr>
            </a:pPr>
            <a:r>
              <a:t>• Boundary layer effects: 89% ± 5% (95% CI [84%-94%])</a:t>
            </a:r>
          </a:p>
          <a:p>
            <a:pPr>
              <a:defRPr sz="1600">
                <a:latin typeface="Calibri"/>
              </a:defRPr>
            </a:pPr>
            <a:r>
              <a:t>• Heat transfer correlations: 92% ± 3% (95% CI [89%-95%])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Overall performance:</a:t>
            </a:r>
          </a:p>
          <a:p>
            <a:pPr>
              <a:defRPr sz="1600">
                <a:latin typeface="Calibri"/>
              </a:defRPr>
            </a:pPr>
            <a:r>
              <a:t>• Precision: 95%, Recall: 93%, F1-score: 94%</a:t>
            </a:r>
          </a:p>
          <a:p>
            <a:pPr>
              <a:defRPr sz="1600">
                <a:latin typeface="Calibri"/>
              </a:defRPr>
            </a:pPr>
            <a:r>
              <a:t>• All significantly above chance (25%, p &lt; 0.001)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Example interpretation: "Viscosity decreases linearly with Reynolds number, </a:t>
            </a:r>
          </a:p>
          <a:p>
            <a:pPr>
              <a:defRPr sz="1600">
                <a:latin typeface="Calibri"/>
              </a:defRPr>
            </a:pPr>
            <a:r>
              <a:t>indicating stronger inertial effects at higher flow rates" </a:t>
            </a:r>
          </a:p>
        </p:txBody>
      </p:sp>
      <p:pic>
        <p:nvPicPr>
          <p:cNvPr id="4" name="Picture 3" descr="physics_discovery_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Convergence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Physics Constraints Accelerate Meta-Training:</a:t>
            </a:r>
          </a:p>
          <a:p/>
          <a:p>
            <a:r>
              <a:t>Convergence benefits:</a:t>
            </a:r>
          </a:p>
          <a:p>
            <a:r>
              <a:t>• Faster convergence with physics constraints</a:t>
            </a:r>
          </a:p>
          <a:p>
            <a:r>
              <a:t>• Lower final loss compared to standard MAML</a:t>
            </a:r>
          </a:p>
          <a:p>
            <a:r>
              <a:t>• Better conditioning of optimization landscape</a:t>
            </a:r>
          </a:p>
          <a:p>
            <a:r>
              <a:t>• Stable training across different initializations</a:t>
            </a:r>
          </a:p>
          <a:p/>
          <a:p>
            <a:r>
              <a:t>Physics constraints provide inductive bias that guides optimization</a:t>
            </a:r>
          </a:p>
          <a:p>
            <a:r>
              <a:t>Better conditioning reduces sensitivity to hyperparameters</a:t>
            </a:r>
          </a:p>
        </p:txBody>
      </p:sp>
      <p:pic>
        <p:nvPicPr>
          <p:cNvPr id="4" name="Picture 3" descr="convergence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8288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Ablation Study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Each Component Contributes Significantly to Performance:</a:t>
            </a:r>
          </a:p>
          <a:p/>
          <a:p>
            <a:r>
              <a:t>Component analysis:</a:t>
            </a:r>
          </a:p>
          <a:p>
            <a:r>
              <a:t>• Full PI-MAML: 0.924 ± 0.042</a:t>
            </a:r>
          </a:p>
          <a:p>
            <a:r>
              <a:t>• Without adaptive weighting: 0.887 ± 0.055 (p &lt; 0.001)</a:t>
            </a:r>
          </a:p>
          <a:p>
            <a:r>
              <a:t>• Without physics discovery: 0.901 ± 0.049 (p = 0.023)</a:t>
            </a:r>
          </a:p>
          <a:p>
            <a:r>
              <a:t>• Without physics constraints: 0.801 ± 0.072 (p &lt; 0.001)</a:t>
            </a:r>
          </a:p>
          <a:p>
            <a:r>
              <a:t>• Without meta-learning: 0.830 ± 0.057 (p &lt; 0.001)</a:t>
            </a:r>
          </a:p>
          <a:p/>
          <a:p>
            <a:r>
              <a:t>Key insights:</a:t>
            </a:r>
          </a:p>
          <a:p>
            <a:r>
              <a:t>• Physics constraints provide largest improvement (Cohen's d = 1.8)</a:t>
            </a:r>
          </a:p>
          <a:p>
            <a:r>
              <a:t>• All components statistically significant</a:t>
            </a:r>
          </a:p>
          <a:p>
            <a:r>
              <a:t>• Adaptive weighting crucial for diverse tasks</a:t>
            </a:r>
          </a:p>
        </p:txBody>
      </p:sp>
      <p:pic>
        <p:nvPicPr>
          <p:cNvPr id="4" name="Picture 3" descr="ablation_stud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8288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Computational Efficiency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Significant Computational Savings: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Method          Training Time  Memory   GPU Util.  Energy</a:t>
            </a:r>
          </a:p>
          <a:p>
            <a:pPr>
              <a:defRPr sz="1600">
                <a:latin typeface="Calibri"/>
              </a:defRPr>
            </a:pPr>
            <a:r>
              <a:t>                (hrs)         (GB)     (%)        (kWh)</a:t>
            </a:r>
          </a:p>
          <a:p>
            <a:pPr>
              <a:defRPr sz="1600">
                <a:latin typeface="Calibri"/>
              </a:defRPr>
            </a:pPr>
            <a:r>
              <a:t>Standard PINN   12.4 ± 1.2    8.9±0.7  85±5       24.8±2.4</a:t>
            </a:r>
          </a:p>
          <a:p>
            <a:pPr>
              <a:defRPr sz="1600">
                <a:latin typeface="Calibri"/>
              </a:defRPr>
            </a:pPr>
            <a:r>
              <a:t>Transfer PINN   8.7 ± 0.9     7.2±0.6  78±4       17.4±1.8</a:t>
            </a:r>
          </a:p>
          <a:p>
            <a:pPr>
              <a:defRPr sz="1600">
                <a:latin typeface="Calibri"/>
              </a:defRPr>
            </a:pPr>
            <a:r>
              <a:t>MAML           6.2 ± 0.8     6.8±0.5  82±3       12.4±1.6</a:t>
            </a:r>
          </a:p>
          <a:p>
            <a:pPr>
              <a:defRPr sz="1600">
                <a:latin typeface="Calibri"/>
              </a:defRPr>
            </a:pPr>
            <a:r>
              <a:t>PI-MAML (Ours) 4.1 ± 0.6     5.9±0.4  88±2       8.2±1.2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Key benefits:</a:t>
            </a:r>
          </a:p>
          <a:p>
            <a:pPr>
              <a:defRPr sz="1600">
                <a:latin typeface="Calibri"/>
              </a:defRPr>
            </a:pPr>
            <a:r>
              <a:t>• 3× reduction in training time compared to standard PINN</a:t>
            </a:r>
          </a:p>
          <a:p>
            <a:pPr>
              <a:defRPr sz="1600">
                <a:latin typeface="Calibri"/>
              </a:defRPr>
            </a:pPr>
            <a:r>
              <a:t>• Lower memory requirements enable larger problem sizes</a:t>
            </a:r>
          </a:p>
          <a:p>
            <a:pPr>
              <a:defRPr sz="1600">
                <a:latin typeface="Calibri"/>
              </a:defRPr>
            </a:pPr>
            <a:r>
              <a:t>• Higher GPU utilization indicates better computational efficiency</a:t>
            </a:r>
          </a:p>
          <a:p>
            <a:pPr>
              <a:defRPr sz="1600">
                <a:latin typeface="Calibri"/>
              </a:defRPr>
            </a:pPr>
            <a:r>
              <a:t>• Energy savings important for environmental considerations</a:t>
            </a:r>
          </a:p>
        </p:txBody>
      </p:sp>
      <p:pic>
        <p:nvPicPr>
          <p:cNvPr id="4" name="Picture 3" descr="computational_effici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Core Problem - PINN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Traditional Physics-Informed Neural Networks Face Critical Limitations: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• Extensive retraining required for each new problem</a:t>
            </a:r>
          </a:p>
          <a:p>
            <a:pPr>
              <a:defRPr sz="1600">
                <a:latin typeface="Calibri"/>
              </a:defRPr>
            </a:pPr>
            <a:r>
              <a:t>• No knowledge transfer from previously solved problems  </a:t>
            </a:r>
          </a:p>
          <a:p>
            <a:pPr>
              <a:defRPr sz="1600">
                <a:latin typeface="Calibri"/>
              </a:defRPr>
            </a:pPr>
            <a:r>
              <a:t>• Poor rapid adaptation to new physical domains</a:t>
            </a:r>
          </a:p>
          <a:p>
            <a:pPr>
              <a:defRPr sz="1600">
                <a:latin typeface="Calibri"/>
              </a:defRPr>
            </a:pPr>
            <a:r>
              <a:t>• Inefficient for few-shot scenarios with minimal data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Problem: Each new physics problem treated as completely independent</a:t>
            </a:r>
          </a:p>
          <a:p>
            <a:pPr>
              <a:defRPr sz="1600">
                <a:latin typeface="Calibri"/>
              </a:defRPr>
            </a:pPr>
            <a:r>
              <a:t>Impact: Computational bottleneck for real-world applications</a:t>
            </a:r>
          </a:p>
        </p:txBody>
      </p:sp>
      <p:pic>
        <p:nvPicPr>
          <p:cNvPr id="4" name="Picture 3" descr="pinn_limita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Limitations - Domain Specificity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Current Scope and Constraints: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Domain limitations:</a:t>
            </a:r>
          </a:p>
          <a:p>
            <a:pPr>
              <a:defRPr sz="1600">
                <a:latin typeface="Calibri"/>
              </a:defRPr>
            </a:pPr>
            <a:r>
              <a:t>• Focus on fluid dynamics - broader physics domains need investigation</a:t>
            </a:r>
          </a:p>
          <a:p>
            <a:pPr>
              <a:defRPr sz="1600">
                <a:latin typeface="Calibri"/>
              </a:defRPr>
            </a:pPr>
            <a:r>
              <a:t>• Parameter ranges limited to tested Reynolds numbers and geometries</a:t>
            </a:r>
          </a:p>
          <a:p>
            <a:pPr>
              <a:defRPr sz="1600">
                <a:latin typeface="Calibri"/>
              </a:defRPr>
            </a:pPr>
            <a:r>
              <a:t>• Scalability to very high-dimensional problems unclear</a:t>
            </a:r>
          </a:p>
          <a:p>
            <a:pPr>
              <a:defRPr sz="1600">
                <a:latin typeface="Calibri"/>
              </a:defRPr>
            </a:pPr>
            <a:r>
              <a:t>• Task similarity assumptions may not hold across all physics domains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Technical constraints:</a:t>
            </a:r>
          </a:p>
          <a:p>
            <a:pPr>
              <a:defRPr sz="1600">
                <a:latin typeface="Calibri"/>
              </a:defRPr>
            </a:pPr>
            <a:r>
              <a:t>• Regularity assumptions in theoretical analysis</a:t>
            </a:r>
          </a:p>
          <a:p>
            <a:pPr>
              <a:defRPr sz="1600">
                <a:latin typeface="Calibri"/>
              </a:defRPr>
            </a:pPr>
            <a:r>
              <a:t>• Smoothness requirements for automatic differentiation</a:t>
            </a:r>
          </a:p>
          <a:p>
            <a:pPr>
              <a:defRPr sz="1600">
                <a:latin typeface="Calibri"/>
              </a:defRPr>
            </a:pPr>
            <a:r>
              <a:t>• Collocation sampling may miss important physics features</a:t>
            </a:r>
          </a:p>
        </p:txBody>
      </p:sp>
      <p:pic>
        <p:nvPicPr>
          <p:cNvPr id="4" name="Picture 3" descr="limitations_dom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- Addressing the Original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Framework Successfully Addresses PINN Limitations: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Original problem: PINNs require extensive retraining for each new problem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Our solution demonstrates:</a:t>
            </a:r>
          </a:p>
          <a:p>
            <a:pPr>
              <a:defRPr sz="1600">
                <a:latin typeface="Calibri"/>
              </a:defRPr>
            </a:pPr>
            <a:r>
              <a:t>• 92.4% validation accuracy with physics-informed meta-learning</a:t>
            </a:r>
          </a:p>
          <a:p>
            <a:pPr>
              <a:defRPr sz="1600">
                <a:latin typeface="Calibri"/>
              </a:defRPr>
            </a:pPr>
            <a:r>
              <a:t>• 15% improvement over transfer learning baselines</a:t>
            </a:r>
          </a:p>
          <a:p>
            <a:pPr>
              <a:defRPr sz="1600">
                <a:latin typeface="Calibri"/>
              </a:defRPr>
            </a:pPr>
            <a:r>
              <a:t>• 3× faster adaptation (50 vs 150 steps)</a:t>
            </a:r>
          </a:p>
          <a:p>
            <a:pPr>
              <a:defRPr sz="1600">
                <a:latin typeface="Calibri"/>
              </a:defRPr>
            </a:pPr>
            <a:r>
              <a:t>• Automated physics discovery with 94% accuracy</a:t>
            </a:r>
          </a:p>
          <a:p>
            <a:pPr>
              <a:defRPr sz="1600">
                <a:latin typeface="Calibri"/>
              </a:defRPr>
            </a:pPr>
            <a:r>
              <a:t>• Theoretical guarantees for convergence and sample complexity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Impact: Enables practical deployment in resource-constrained settings</a:t>
            </a:r>
          </a:p>
        </p:txBody>
      </p:sp>
      <p:pic>
        <p:nvPicPr>
          <p:cNvPr id="4" name="Picture 3" descr="conclusion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Thank You - Questions Welcome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Key takeaways:</a:t>
            </a:r>
          </a:p>
          <a:p>
            <a:pPr>
              <a:defRPr sz="1600">
                <a:latin typeface="Calibri"/>
              </a:defRPr>
            </a:pPr>
            <a:r>
              <a:t>✓ Meta-learning enables rapid physics problem adaptation</a:t>
            </a:r>
          </a:p>
          <a:p>
            <a:pPr>
              <a:defRPr sz="1600">
                <a:latin typeface="Calibri"/>
              </a:defRPr>
            </a:pPr>
            <a:r>
              <a:t>✓ Physics constraints improve both efficiency and accuracy</a:t>
            </a:r>
          </a:p>
          <a:p>
            <a:pPr>
              <a:defRPr sz="1600">
                <a:latin typeface="Calibri"/>
              </a:defRPr>
            </a:pPr>
            <a:r>
              <a:t>✓ Theoretical guarantees provide confidence in approach</a:t>
            </a:r>
          </a:p>
          <a:p>
            <a:pPr>
              <a:defRPr sz="1600">
                <a:latin typeface="Calibri"/>
              </a:defRPr>
            </a:pPr>
            <a:r>
              <a:t>✓ Automated discovery adds interpretability and scientific insight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Code available: https://github.com/YCRG-Labs/meta-pinn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Contact:</a:t>
            </a:r>
          </a:p>
          <a:p>
            <a:pPr>
              <a:defRPr sz="1600">
                <a:latin typeface="Calibri"/>
              </a:defRPr>
            </a:pPr>
            <a:r>
              <a:t>Brandon Yee: b.yee@ycrg-labs.org</a:t>
            </a:r>
          </a:p>
          <a:p>
            <a:pPr>
              <a:defRPr sz="1600">
                <a:latin typeface="Calibri"/>
              </a:defRPr>
            </a:pPr>
            <a:r>
              <a:t>Caden Wang: cw4973@nyu.edu</a:t>
            </a:r>
          </a:p>
        </p:txBody>
      </p:sp>
      <p:pic>
        <p:nvPicPr>
          <p:cNvPr id="4" name="Picture 3" descr="questions_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Motivating Example - Fluid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Consider Solving Navier-Stokes Equations Across Different Reynolds Numbers:</a:t>
            </a:r>
          </a:p>
          <a:p/>
          <a:p>
            <a:r>
              <a:t>• Traditional approach: Train separate PINN for Re=100, Re=200, Re=500, Re=1000</a:t>
            </a:r>
          </a:p>
          <a:p>
            <a:r>
              <a:t>• Problem: Each requires full training from scratch (500 steps)</a:t>
            </a:r>
          </a:p>
          <a:p>
            <a:r>
              <a:t>• Inefficiency: No leverage of shared fluid dynamics principles</a:t>
            </a:r>
          </a:p>
          <a:p>
            <a:r>
              <a:t>• Real need: Rapid adaptation to new flow conditions with minimal data</a:t>
            </a:r>
          </a:p>
          <a:p/>
          <a:p>
            <a:r>
              <a:t>Our Approach: 67% reduction in training time (12.4h → 4.1h)</a:t>
            </a:r>
          </a:p>
        </p:txBody>
      </p:sp>
      <p:pic>
        <p:nvPicPr>
          <p:cNvPr id="4" name="Picture 3" descr="fluid_dynamics_examp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828800"/>
            <a:ext cx="2743200" cy="3657600"/>
          </a:xfrm>
          <a:prstGeom prst="rect">
            <a:avLst/>
          </a:prstGeom>
        </p:spPr>
      </p:pic>
      <p:pic>
        <p:nvPicPr>
          <p:cNvPr id="5" name="Picture 4" descr="computational_cost_comparis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0" y="18288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Meta-Learning for Physics?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Meta-Learning Offers Promising Solution: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• "Learning to learn" - rapidly adapt to new tasks using prior experience</a:t>
            </a:r>
          </a:p>
          <a:p>
            <a:pPr>
              <a:defRPr sz="1600">
                <a:latin typeface="Calibri"/>
              </a:defRPr>
            </a:pPr>
            <a:r>
              <a:t>• Successful in computer vision and natural language processing</a:t>
            </a:r>
          </a:p>
          <a:p>
            <a:pPr>
              <a:defRPr sz="1600">
                <a:latin typeface="Calibri"/>
              </a:defRPr>
            </a:pPr>
            <a:r>
              <a:t>• Physics applications remain largely unexplored</a:t>
            </a:r>
          </a:p>
          <a:p>
            <a:pPr>
              <a:defRPr sz="1600">
                <a:latin typeface="Calibri"/>
              </a:defRPr>
            </a:pPr>
            <a:r>
              <a:t>• Unique challenges: incorporating physics constraints into meta-learning objectives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Key Benefits:</a:t>
            </a:r>
          </a:p>
          <a:p>
            <a:pPr>
              <a:defRPr sz="1600">
                <a:latin typeface="Calibri"/>
              </a:defRPr>
            </a:pPr>
            <a:r>
              <a:t>• 3× Fewer Adaptation Steps (50 vs 150)</a:t>
            </a:r>
          </a:p>
          <a:p>
            <a:pPr>
              <a:defRPr sz="1600">
                <a:latin typeface="Calibri"/>
              </a:defRPr>
            </a:pPr>
            <a:r>
              <a:t>• 15% Better Generalization Performance</a:t>
            </a:r>
          </a:p>
          <a:p>
            <a:pPr>
              <a:defRPr sz="1600">
                <a:latin typeface="Calibri"/>
              </a:defRPr>
            </a:pPr>
            <a:r>
              <a:t>• Leverages Prior Physics Knowledge</a:t>
            </a:r>
          </a:p>
          <a:p>
            <a:pPr>
              <a:defRPr sz="1600">
                <a:latin typeface="Calibri"/>
              </a:defRPr>
            </a:pPr>
            <a:r>
              <a:t>• Maintains Physical Consistency</a:t>
            </a:r>
          </a:p>
        </p:txBody>
      </p:sp>
      <p:pic>
        <p:nvPicPr>
          <p:cNvPr id="4" name="Picture 3" descr="meta_learning_concep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Our Framework Addresses These Challenges Through: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• Novel meta-learning algorithm incorporating physics constraints in inner and outer loops</a:t>
            </a:r>
          </a:p>
          <a:p>
            <a:pPr>
              <a:defRPr sz="1600">
                <a:latin typeface="Calibri"/>
              </a:defRPr>
            </a:pPr>
            <a:r>
              <a:t>• Theoretical convergence guarantees and sample complexity bounds</a:t>
            </a:r>
          </a:p>
          <a:p>
            <a:pPr>
              <a:defRPr sz="1600">
                <a:latin typeface="Calibri"/>
              </a:defRPr>
            </a:pPr>
            <a:r>
              <a:t>• Adaptive constraint weighting mechanism for diverse tasks</a:t>
            </a:r>
          </a:p>
          <a:p>
            <a:pPr>
              <a:defRPr sz="1600">
                <a:latin typeface="Calibri"/>
              </a:defRPr>
            </a:pPr>
            <a:r>
              <a:t>• Automated physics discovery with natural language interpretation</a:t>
            </a:r>
          </a:p>
          <a:p>
            <a:pPr>
              <a:defRPr sz="1600">
                <a:latin typeface="Calibri"/>
              </a:defRPr>
            </a:pPr>
            <a:r>
              <a:t>• Comprehensive experimental validation with rigorous statistical analysis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Mathematical Framework:</a:t>
            </a:r>
          </a:p>
          <a:p>
            <a:pPr>
              <a:defRPr sz="1600">
                <a:latin typeface="Calibri"/>
              </a:defRPr>
            </a:pPr>
            <a:r>
              <a:t>θ* = argmin E[L_total(φ_T, T)]</a:t>
            </a:r>
          </a:p>
          <a:p>
            <a:pPr>
              <a:defRPr sz="1600">
                <a:latin typeface="Calibri"/>
              </a:defRPr>
            </a:pPr>
            <a:r>
              <a:t>L_total = L_data + λ(T)L_physics</a:t>
            </a:r>
          </a:p>
        </p:txBody>
      </p:sp>
      <p:pic>
        <p:nvPicPr>
          <p:cNvPr id="4" name="Picture 3" descr="research_contribu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Mathematical Framework: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Task Distribution: p(T) where each task T_i has:</a:t>
            </a:r>
          </a:p>
          <a:p>
            <a:pPr>
              <a:defRPr sz="1600">
                <a:latin typeface="Calibri"/>
              </a:defRPr>
            </a:pPr>
            <a:r>
              <a:t>• Domain: Ω_i ⊂ R^d with boundary ∂Ω_i</a:t>
            </a:r>
          </a:p>
          <a:p>
            <a:pPr>
              <a:defRPr sz="1600">
                <a:latin typeface="Calibri"/>
              </a:defRPr>
            </a:pPr>
            <a:r>
              <a:t>• PDE: F_i[u_i] = 0 for x ∈ Ω_i</a:t>
            </a:r>
          </a:p>
          <a:p>
            <a:pPr>
              <a:defRPr sz="1600">
                <a:latin typeface="Calibri"/>
              </a:defRPr>
            </a:pPr>
            <a:r>
              <a:t>• Boundary conditions: B_i[u_i] = 0 for x ∈ ∂Ω_i</a:t>
            </a:r>
          </a:p>
          <a:p>
            <a:pPr>
              <a:defRPr sz="1600">
                <a:latin typeface="Calibri"/>
              </a:defRPr>
            </a:pPr>
            <a:r>
              <a:t>• Limited training data: D_i = {(x_j, u_j)} where N_i is small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Goal: Learn meta-model enabling quick adaptation with minimal data while respecting physics</a:t>
            </a:r>
          </a:p>
        </p:txBody>
      </p:sp>
      <p:pic>
        <p:nvPicPr>
          <p:cNvPr id="4" name="Picture 3" descr="problem_formu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Physics-Informed Meta-Learning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Extending MAML with Physics Constraints: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Meta-objective:</a:t>
            </a:r>
          </a:p>
          <a:p>
            <a:pPr>
              <a:defRPr sz="1600">
                <a:latin typeface="Calibri"/>
              </a:defRPr>
            </a:pPr>
            <a:r>
              <a:t>θ* = argmin E[L_total(φ_T, T)]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Adapted parameters:</a:t>
            </a:r>
          </a:p>
          <a:p>
            <a:pPr>
              <a:defRPr sz="1600">
                <a:latin typeface="Calibri"/>
              </a:defRPr>
            </a:pPr>
            <a:r>
              <a:t>φ_T = θ - α∇_θ L_total(θ, T)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Total loss combines data and physics:</a:t>
            </a:r>
          </a:p>
          <a:p>
            <a:pPr>
              <a:defRPr sz="1600">
                <a:latin typeface="Calibri"/>
              </a:defRPr>
            </a:pPr>
            <a:r>
              <a:t>L_total(φ, T) = L_data(φ, T) + λ(T)L_physics(φ, T)</a:t>
            </a:r>
          </a:p>
        </p:txBody>
      </p:sp>
      <p:pic>
        <p:nvPicPr>
          <p:cNvPr id="4" name="Picture 3" descr="framework_flow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Physics Loss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Enforcing PDE Constraints: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L_physics(φ, T) = E[|F[u_φ]|²] + E[|B[u_φ]|²]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• Interior points: PDE residual must be zero throughout domain</a:t>
            </a:r>
          </a:p>
          <a:p>
            <a:pPr>
              <a:defRPr sz="1600">
                <a:latin typeface="Calibri"/>
              </a:defRPr>
            </a:pPr>
            <a:r>
              <a:t>• Boundary points: Boundary conditions must be satisfied</a:t>
            </a:r>
          </a:p>
          <a:p>
            <a:pPr>
              <a:defRPr sz="1600">
                <a:latin typeface="Calibri"/>
              </a:defRPr>
            </a:pPr>
            <a:r>
              <a:t>• Automatic differentiation: Compute derivatives for PDE evaluation</a:t>
            </a:r>
          </a:p>
          <a:p>
            <a:pPr>
              <a:defRPr sz="1600">
                <a:latin typeface="Calibri"/>
              </a:defRPr>
            </a:pPr>
            <a:r>
              <a:t>• Collocation method: Sample points for expectation approximation</a:t>
            </a:r>
          </a:p>
        </p:txBody>
      </p:sp>
      <p:pic>
        <p:nvPicPr>
          <p:cNvPr id="4" name="Picture 3" descr="physics_loss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Adaptive Constraint Weighting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600">
                <a:latin typeface="Calibri"/>
              </a:defRPr>
            </a:pPr>
            <a:r>
              <a:t>Learning Task-Specific Physics Importance: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λ(T) = σ(W_λ h_T + b_λ)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• Task embedding h_T captures task characteristics</a:t>
            </a:r>
          </a:p>
          <a:p>
            <a:pPr>
              <a:defRPr sz="1600">
                <a:latin typeface="Calibri"/>
              </a:defRPr>
            </a:pPr>
            <a:r>
              <a:t>• Learned parameters W_λ, b_λ determine weighting strategy</a:t>
            </a:r>
          </a:p>
          <a:p>
            <a:pPr>
              <a:defRPr sz="1600">
                <a:latin typeface="Calibri"/>
              </a:defRPr>
            </a:pPr>
            <a:r>
              <a:t>• Sigmoid activation ensures positive constraint weights</a:t>
            </a:r>
          </a:p>
          <a:p>
            <a:pPr>
              <a:defRPr sz="1600">
                <a:latin typeface="Calibri"/>
              </a:defRPr>
            </a:pPr>
            <a:r>
              <a:t>• Adaptive mechanism handles diverse physics complexity</a:t>
            </a:r>
          </a:p>
          <a:p>
            <a:pPr>
              <a:defRPr sz="1600">
                <a:latin typeface="Calibri"/>
              </a:defRPr>
            </a:pPr>
          </a:p>
          <a:p>
            <a:pPr>
              <a:defRPr sz="1600">
                <a:latin typeface="Calibri"/>
              </a:defRPr>
            </a:pPr>
            <a:r>
              <a:t>Examples: High Re (λ=0.8), Low Re (λ=0.3), Complex geometry (λ=0.9)</a:t>
            </a:r>
          </a:p>
        </p:txBody>
      </p:sp>
      <p:pic>
        <p:nvPicPr>
          <p:cNvPr id="4" name="Picture 3" descr="adaptive_weigh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